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64"/>
  </p:normalViewPr>
  <p:slideViewPr>
    <p:cSldViewPr snapToGrid="0" snapToObjects="1">
      <p:cViewPr varScale="1">
        <p:scale>
          <a:sx n="116" d="100"/>
          <a:sy n="116" d="100"/>
        </p:scale>
        <p:origin x="416" y="184"/>
      </p:cViewPr>
      <p:guideLst/>
    </p:cSldViewPr>
  </p:slideViewPr>
  <p:outlineViewPr>
    <p:cViewPr>
      <p:scale>
        <a:sx n="33" d="100"/>
        <a:sy n="33" d="100"/>
      </p:scale>
      <p:origin x="0" y="-5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87620-EECB-8E44-8DF5-2C7F615AD83F}" type="datetimeFigureOut">
              <a:rPr lang="ru-RU" smtClean="0"/>
              <a:t>19.11.2019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FE60C-D402-3149-941A-69BC2CB245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562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E60C-D402-3149-941A-69BC2CB2458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879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E0DF-72DB-2D45-9CD4-47E7889BD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4875FA-F1FE-8848-BDBC-3525217F7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11BE5-C096-CB40-A6E4-94F9FE9D3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8698-ADCB-1A46-BD60-BF4674BD2CA0}" type="datetimeFigureOut">
              <a:rPr lang="ru-RU" smtClean="0"/>
              <a:t>19.11.2019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A2601-0359-4541-8B30-EF7F57AA2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91592-917D-2F4C-A001-308640108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901E-CF0C-D247-8A9A-EF5295EDAC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12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521D9-6832-F143-A8D6-474D008A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909888-1266-A44D-895F-386334DEC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E1135-435F-DD4C-97EF-898EDBEAB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8698-ADCB-1A46-BD60-BF4674BD2CA0}" type="datetimeFigureOut">
              <a:rPr lang="ru-RU" smtClean="0"/>
              <a:t>19.11.2019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D2B05-F42B-6449-BBBE-B051DB5C9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B8907-7B52-CF46-AB1A-79C49BC6B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901E-CF0C-D247-8A9A-EF5295EDAC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72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CE557B-0E97-674D-A9CB-35F4220A8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82BAB-B61E-E24A-9BDA-637438403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790B5-D932-C942-BA95-1122528DE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8698-ADCB-1A46-BD60-BF4674BD2CA0}" type="datetimeFigureOut">
              <a:rPr lang="ru-RU" smtClean="0"/>
              <a:t>19.11.2019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3088A-DA0A-ED4E-A151-698EEBD8C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A526B-2352-FB47-AF18-6EA6C4949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901E-CF0C-D247-8A9A-EF5295EDAC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421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2353-ABD7-ED44-9014-6F495DBB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A2AC1-0F7F-344E-AAC3-93BC47BDB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AED4F-05E1-D744-A211-A9EDF5DB4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8698-ADCB-1A46-BD60-BF4674BD2CA0}" type="datetimeFigureOut">
              <a:rPr lang="ru-RU" smtClean="0"/>
              <a:t>19.11.2019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7B50-0874-7F45-AEDE-32CEFD4E7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A5370-3ED5-8247-A2E4-029399E3B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901E-CF0C-D247-8A9A-EF5295EDAC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507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B94C4-85CC-6B46-A08E-1CFCD2222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18AAC-CB10-EE42-9742-6FF87B8FC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D68C1-CB69-ED46-97CC-C4A16762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8698-ADCB-1A46-BD60-BF4674BD2CA0}" type="datetimeFigureOut">
              <a:rPr lang="ru-RU" smtClean="0"/>
              <a:t>19.11.2019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7E926-172C-B14A-AC92-859F231C1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9780E-FEED-7249-9D22-7FAC5601D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901E-CF0C-D247-8A9A-EF5295EDAC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951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493E4-131E-924D-B14F-7D97A4128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1CE54-78B0-6C4A-9C91-FBDF96877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F3D74A-7E0E-9641-83B9-6C63F72E3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98AE0-DBB6-194B-A0CA-F0C5B10D6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8698-ADCB-1A46-BD60-BF4674BD2CA0}" type="datetimeFigureOut">
              <a:rPr lang="ru-RU" smtClean="0"/>
              <a:t>19.11.2019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9FA0A-AB08-454D-B091-E837A615B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62196-FA1E-FB45-BCD6-D08D123F6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901E-CF0C-D247-8A9A-EF5295EDAC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584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0199A-8C55-A24E-937D-743CE279F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1A207-249C-AD40-B59C-4B4CBC6A2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EEE4-56D8-9844-A7A4-3A902C09A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154FFD-75E1-144D-B15E-08B90901D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C921CF-CF1C-B94D-8F59-66D5244CB9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E36509-FCC5-D746-84DB-88FE10C66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8698-ADCB-1A46-BD60-BF4674BD2CA0}" type="datetimeFigureOut">
              <a:rPr lang="ru-RU" smtClean="0"/>
              <a:t>19.11.2019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A8C540-75FA-C443-8C9C-CCFF60F8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C6528B-8EA4-4445-B8C4-1918D197B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901E-CF0C-D247-8A9A-EF5295EDAC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644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3713D-3E47-F044-BD45-5B52EB3BF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E00F84-DA61-8D49-BE24-CDF8FEF8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8698-ADCB-1A46-BD60-BF4674BD2CA0}" type="datetimeFigureOut">
              <a:rPr lang="ru-RU" smtClean="0"/>
              <a:t>19.11.2019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FD401-9B86-7545-82B8-E36DF259A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27BE9-4871-FD43-B1F3-C8870BB80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901E-CF0C-D247-8A9A-EF5295EDAC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9614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2B193C-2B3A-F44E-A966-E244AFC6F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8698-ADCB-1A46-BD60-BF4674BD2CA0}" type="datetimeFigureOut">
              <a:rPr lang="ru-RU" smtClean="0"/>
              <a:t>19.11.2019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488231-B69F-B84B-A987-8C429B9AB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3F46A-A2DE-B343-A1B8-278D4734A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901E-CF0C-D247-8A9A-EF5295EDAC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155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94F16-8148-9D4B-9AEA-C3A3E0E6C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58FC-DA6E-D543-8077-E1D83779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FDCAE-93E8-AF41-8CF9-169AFF6576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7180C-99B5-914D-9CA2-53BE0F2C1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8698-ADCB-1A46-BD60-BF4674BD2CA0}" type="datetimeFigureOut">
              <a:rPr lang="ru-RU" smtClean="0"/>
              <a:t>19.11.2019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718B7-7341-1848-ADEF-2AC5F948B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B167D-DAB8-2741-B7F3-9B0BCADD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901E-CF0C-D247-8A9A-EF5295EDAC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5486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522A-633F-FE48-8F3E-3C39B9D3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1EE14-BB45-ED4A-90EE-6100B946EB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78A8A-0971-1A4A-A793-172C06560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AE369-8AEC-D140-8E59-9DB407BC5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8698-ADCB-1A46-BD60-BF4674BD2CA0}" type="datetimeFigureOut">
              <a:rPr lang="ru-RU" smtClean="0"/>
              <a:t>19.11.2019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CCC16-D073-2C4D-BECC-23781A7EC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7B10F0-371B-7C49-A84C-D57321698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901E-CF0C-D247-8A9A-EF5295EDAC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1816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4D1C24-ACE7-9B49-94F2-BDA61D88B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FA4F0-25A4-9849-87DC-60FBFA1BF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01F3F-3ADD-8048-90EA-6E7B0A9FA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18698-ADCB-1A46-BD60-BF4674BD2CA0}" type="datetimeFigureOut">
              <a:rPr lang="ru-RU" smtClean="0"/>
              <a:t>19.11.2019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0FD62-CEEE-F545-9A7E-D5CF8AF24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7EEFF-28ED-C241-BB67-B0BE19058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1901E-CF0C-D247-8A9A-EF5295EDAC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052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AB35-B2A9-BB41-907A-0568104EB9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security in web application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815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2956-C6BB-1D40-9BD6-C925F6E7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664BF-5E37-444D-A41C-978A1D507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BB2D66-C8DC-5D44-844D-93DD002B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56" y="0"/>
            <a:ext cx="9331287" cy="68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37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1F7BCC-2D3E-1744-90FA-206E10CDB92E}"/>
              </a:ext>
            </a:extLst>
          </p:cNvPr>
          <p:cNvSpPr/>
          <p:nvPr/>
        </p:nvSpPr>
        <p:spPr>
          <a:xfrm>
            <a:off x="1222871" y="880428"/>
            <a:ext cx="989314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/>
              <a:t>Let’s store </a:t>
            </a:r>
            <a:r>
              <a:rPr lang="en-US" sz="5400" dirty="0">
                <a:solidFill>
                  <a:schemeClr val="accent4"/>
                </a:solidFill>
              </a:rPr>
              <a:t>hashes of passwords</a:t>
            </a:r>
            <a:r>
              <a:rPr lang="en-US" sz="5400" dirty="0"/>
              <a:t> in our user database instead of passwords themselves?</a:t>
            </a:r>
            <a:endParaRPr lang="ru-RU" sz="5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EE3513-E9DB-714F-B78B-D978ABEFB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705" y="4175393"/>
            <a:ext cx="2274983" cy="227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34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B55C0-389E-4541-B9E6-E7DB22BB8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Rainbow tables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F07A5-387F-B64C-96C8-97F6AFABD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22" y="1594956"/>
            <a:ext cx="7678355" cy="48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1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E549-40B0-0741-B2E2-E00A61BC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safe approach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056F87-7127-A54A-AA9C-9BFD68964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41" y="1495079"/>
            <a:ext cx="8382918" cy="49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34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52E2-2ED3-4640-B543-E0ACE8195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8283"/>
            <a:ext cx="10515600" cy="33786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err="1">
                <a:latin typeface="Andale Mono" panose="020B0509000000000004" pitchFamily="49" charset="0"/>
              </a:rPr>
              <a:t>password_hash</a:t>
            </a:r>
            <a:r>
              <a:rPr lang="en-US" sz="4400" dirty="0">
                <a:latin typeface="Andale Mono" panose="020B0509000000000004" pitchFamily="49" charset="0"/>
              </a:rPr>
              <a:t> = HASH(password + </a:t>
            </a:r>
            <a:r>
              <a:rPr lang="en-US" sz="4400" dirty="0" err="1">
                <a:latin typeface="Andale Mono" panose="020B0509000000000004" pitchFamily="49" charset="0"/>
              </a:rPr>
              <a:t>random_sault</a:t>
            </a:r>
            <a:r>
              <a:rPr lang="en-US" sz="4400" dirty="0">
                <a:latin typeface="Andale Mono" panose="020B0509000000000004" pitchFamily="49" charset="0"/>
              </a:rPr>
              <a:t>)</a:t>
            </a:r>
            <a:endParaRPr lang="ru-RU" sz="440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706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5E8E-B034-DC4E-BB2C-718E0838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problems left?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C031C-78C2-A444-8824-89943C46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862590" cy="47318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7D929-B1F8-F049-9B1A-281A18907477}"/>
              </a:ext>
            </a:extLst>
          </p:cNvPr>
          <p:cNvSpPr txBox="1"/>
          <p:nvPr/>
        </p:nvSpPr>
        <p:spPr>
          <a:xfrm>
            <a:off x="8285801" y="1690688"/>
            <a:ext cx="2367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Intel i7</a:t>
            </a:r>
          </a:p>
          <a:p>
            <a:endParaRPr lang="en-US" dirty="0"/>
          </a:p>
          <a:p>
            <a:r>
              <a:rPr lang="en-US" dirty="0"/>
              <a:t>Password alphabet: a-z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2106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19DBD2-455F-7647-9EB2-42A12D97B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279" y="0"/>
            <a:ext cx="6389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7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1ADC2-2B08-A14D-A36B-81A6099D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Yahoo</a:t>
            </a:r>
            <a:endParaRPr lang="ru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89D4-52F8-584C-8ED4-458EF4449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Date:</a:t>
            </a:r>
            <a:r>
              <a:rPr lang="en-US" sz="3600" dirty="0"/>
              <a:t> 2013 - 2014</a:t>
            </a:r>
          </a:p>
          <a:p>
            <a:r>
              <a:rPr lang="en-US" sz="3600" b="1" dirty="0"/>
              <a:t>Impact:</a:t>
            </a:r>
            <a:r>
              <a:rPr lang="en-US" sz="3600" dirty="0"/>
              <a:t> 3 billion user accounts</a:t>
            </a:r>
          </a:p>
          <a:p>
            <a:r>
              <a:rPr lang="en-US" sz="3600" b="1" dirty="0"/>
              <a:t>Data compromised:</a:t>
            </a:r>
            <a:r>
              <a:rPr lang="en-US" sz="3600" dirty="0"/>
              <a:t> real names, email addresses, dates of birth and telephone numbers and some passwords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CF6EE-97BB-2848-B955-0FC75A57C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300" y="659606"/>
            <a:ext cx="26035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5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B4127-7C31-4448-8C73-7A51894B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Marriott International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42843-8B2F-3148-A242-E1488DE97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Date:</a:t>
            </a:r>
            <a:r>
              <a:rPr lang="en-US" sz="3600" dirty="0"/>
              <a:t> 2014 – 2018</a:t>
            </a:r>
          </a:p>
          <a:p>
            <a:r>
              <a:rPr lang="en-US" sz="3600" b="1" dirty="0"/>
              <a:t>Impact:</a:t>
            </a:r>
            <a:r>
              <a:rPr lang="en-US" sz="3600" dirty="0"/>
              <a:t> 500 million customers</a:t>
            </a:r>
          </a:p>
          <a:p>
            <a:r>
              <a:rPr lang="en-US" sz="3600" b="1" dirty="0"/>
              <a:t>Data compromised:</a:t>
            </a:r>
            <a:r>
              <a:rPr lang="en-US" sz="3600" dirty="0"/>
              <a:t> names, contact information, for some passport numbers and other personal information</a:t>
            </a:r>
            <a:endParaRPr lang="ru-RU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7FF1E-7ED1-9840-86EC-B6E18246C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681" y="77118"/>
            <a:ext cx="4408319" cy="219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13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CD10D-852E-D148-8B57-43E4C49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Facebook</a:t>
            </a:r>
            <a:endParaRPr lang="ru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7FDD1-7046-5D44-A37D-A9C5E68C6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Date:</a:t>
            </a:r>
            <a:r>
              <a:rPr lang="en-US" sz="3600" dirty="0"/>
              <a:t> September 2019</a:t>
            </a:r>
          </a:p>
          <a:p>
            <a:r>
              <a:rPr lang="en-US" sz="3600" b="1" dirty="0"/>
              <a:t>Impact:</a:t>
            </a:r>
            <a:r>
              <a:rPr lang="en-US" sz="3600" dirty="0"/>
              <a:t> 419 million records</a:t>
            </a:r>
          </a:p>
          <a:p>
            <a:r>
              <a:rPr lang="en-US" sz="3600" b="1" dirty="0"/>
              <a:t>Data compromised:</a:t>
            </a:r>
            <a:r>
              <a:rPr lang="en-US" sz="3600" dirty="0"/>
              <a:t> phone numbers and Facebook Ids</a:t>
            </a:r>
            <a:endParaRPr lang="ru-RU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0D59E-250E-1644-9D03-4695ABA5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587" y="365125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9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A68CB-038F-2E40-B76E-C277AE5C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1A04-BD9B-554D-AC37-2988F3358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breaches occur regularly, and leading tech companies</a:t>
            </a:r>
            <a:r>
              <a:rPr lang="ru-RU" sz="3600" dirty="0"/>
              <a:t> </a:t>
            </a:r>
            <a:r>
              <a:rPr lang="en-US" sz="3600" dirty="0"/>
              <a:t>are the main victims</a:t>
            </a:r>
          </a:p>
          <a:p>
            <a:r>
              <a:rPr lang="en-US" sz="3600" dirty="0"/>
              <a:t>Methods used to get unauthorized access to private data are different (SQL injection is one of them)</a:t>
            </a:r>
          </a:p>
        </p:txBody>
      </p:sp>
    </p:spTree>
    <p:extLst>
      <p:ext uri="{BB962C8B-B14F-4D97-AF65-F5344CB8AC3E}">
        <p14:creationId xmlns:p14="http://schemas.microsoft.com/office/powerpoint/2010/main" val="291295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2EE1-9FED-3842-A394-4D065F351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D7CF2-3122-9943-B7CB-F573D0655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2019, a collection of 2.7 billion identity records, consisting of 774 million unique email addresses and 21 million unique passwords, was posted on the web for sale.</a:t>
            </a:r>
          </a:p>
          <a:p>
            <a:endParaRPr lang="en-US" sz="3600" dirty="0"/>
          </a:p>
          <a:p>
            <a:r>
              <a:rPr lang="en-US" sz="3600" i="1" dirty="0"/>
              <a:t>More than 50% internet users use the same passwords for different websites!</a:t>
            </a:r>
            <a:endParaRPr lang="ru-RU" sz="3600" i="1" dirty="0"/>
          </a:p>
        </p:txBody>
      </p:sp>
    </p:spTree>
    <p:extLst>
      <p:ext uri="{BB962C8B-B14F-4D97-AF65-F5344CB8AC3E}">
        <p14:creationId xmlns:p14="http://schemas.microsoft.com/office/powerpoint/2010/main" val="1183845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433C5-8A82-4940-B71F-D9E62818E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protect?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C1D89-0DB8-434D-862A-D7D3C60FC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Is it safe to store plain text passwords in a database?</a:t>
            </a:r>
          </a:p>
          <a:p>
            <a:endParaRPr lang="en-US" sz="3600" dirty="0"/>
          </a:p>
          <a:p>
            <a:r>
              <a:rPr lang="en-US" sz="3600" dirty="0"/>
              <a:t>What can we do instead?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92291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16DA3-9F12-1F48-8414-1E9B20898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B831D-E50C-0E48-91E4-7DECB0E0F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data of arbitrary size to a </a:t>
            </a:r>
            <a:br>
              <a:rPr lang="en-US" dirty="0"/>
            </a:br>
            <a:r>
              <a:rPr lang="en-US" dirty="0"/>
              <a:t>fixed size values.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Good hash function:</a:t>
            </a:r>
          </a:p>
          <a:p>
            <a:pPr marL="514350" indent="-514350">
              <a:buAutoNum type="arabicParenR"/>
            </a:pPr>
            <a:r>
              <a:rPr lang="en-US" i="1" dirty="0"/>
              <a:t>very fast to compute</a:t>
            </a:r>
          </a:p>
          <a:p>
            <a:pPr marL="514350" indent="-514350">
              <a:buAutoNum type="arabicParenR"/>
            </a:pPr>
            <a:r>
              <a:rPr lang="en-US" i="1" dirty="0"/>
              <a:t>minimizes duplication of </a:t>
            </a:r>
            <a:br>
              <a:rPr lang="en-US" i="1" dirty="0"/>
            </a:br>
            <a:r>
              <a:rPr lang="en-US" i="1" dirty="0"/>
              <a:t>output values (collisions)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7C836-C5F0-9548-9E05-74427E10A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850" y="1825624"/>
            <a:ext cx="5047950" cy="387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30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126</Words>
  <Application>Microsoft Macintosh PowerPoint</Application>
  <PresentationFormat>Widescreen</PresentationFormat>
  <Paragraphs>39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Andale Mono</vt:lpstr>
      <vt:lpstr>Arial</vt:lpstr>
      <vt:lpstr>Calibri</vt:lpstr>
      <vt:lpstr>Calibri Light</vt:lpstr>
      <vt:lpstr>Office Theme</vt:lpstr>
      <vt:lpstr>Data security in web application</vt:lpstr>
      <vt:lpstr>PowerPoint Presentation</vt:lpstr>
      <vt:lpstr>Yahoo</vt:lpstr>
      <vt:lpstr>Marriott International</vt:lpstr>
      <vt:lpstr>Facebook</vt:lpstr>
      <vt:lpstr>Conclusion</vt:lpstr>
      <vt:lpstr>Facts</vt:lpstr>
      <vt:lpstr>How to protect?</vt:lpstr>
      <vt:lpstr>Hash functions</vt:lpstr>
      <vt:lpstr>PowerPoint Presentation</vt:lpstr>
      <vt:lpstr>PowerPoint Presentation</vt:lpstr>
      <vt:lpstr>Rainbow tables</vt:lpstr>
      <vt:lpstr>More safe approach</vt:lpstr>
      <vt:lpstr>PowerPoint Presentation</vt:lpstr>
      <vt:lpstr>Any problems left?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security in web application</dc:title>
  <dc:creator>Microsoft Office User</dc:creator>
  <cp:lastModifiedBy>Microsoft Office User</cp:lastModifiedBy>
  <cp:revision>6</cp:revision>
  <dcterms:created xsi:type="dcterms:W3CDTF">2019-11-19T07:24:11Z</dcterms:created>
  <dcterms:modified xsi:type="dcterms:W3CDTF">2019-11-19T08:18:38Z</dcterms:modified>
</cp:coreProperties>
</file>